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6" r:id="rId5"/>
    <p:sldId id="303" r:id="rId6"/>
    <p:sldId id="304" r:id="rId7"/>
    <p:sldId id="256" r:id="rId8"/>
    <p:sldId id="287" r:id="rId9"/>
    <p:sldId id="289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7" r:id="rId23"/>
    <p:sldId id="308" r:id="rId24"/>
    <p:sldId id="30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70F"/>
    <a:srgbClr val="FFFFFF"/>
    <a:srgbClr val="000000"/>
    <a:srgbClr val="FFF6E7"/>
    <a:srgbClr val="8D6347"/>
    <a:srgbClr val="9D0000"/>
    <a:srgbClr val="855939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1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11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406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10/17/2025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10/17/2025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10/17/2025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10/17/2025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10/17/2025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7/2/six-open-source-brands" TargetMode="External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hyperlink" Target="https://pixabay.com/en/ecommerce-selling-online-2140603/" TargetMode="External"/><Relationship Id="rId4" Type="http://schemas.openxmlformats.org/officeDocument/2006/relationships/image" Target="../media/image3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medium.com/@andreapratama04/optimizing-data-analytics-with-postgresql-and-power-bi-integration-14c7b029e3a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pl/en/blog/microsoft-power-bi-en/connect-power-bi-with-postgresql-and-automate-reporting-in-your-compan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5495-86BC-4C06-9713-2BB44782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85" y="5623653"/>
            <a:ext cx="2763123" cy="70469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Presented by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Upputholla Sreenu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7FC7E-837F-4BAE-A281-2EF74FDE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4" y="5976001"/>
            <a:ext cx="366756" cy="365125"/>
          </a:xfrm>
        </p:spPr>
        <p:txBody>
          <a:bodyPr/>
          <a:lstStyle/>
          <a:p>
            <a:r>
              <a:rPr lang="en-US" noProof="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C705-0B8C-4855-ADDF-F68185D33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970" y="2260381"/>
            <a:ext cx="9317294" cy="20584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latin typeface="+mj-lt"/>
              </a:rPr>
              <a:t>     </a:t>
            </a:r>
            <a:r>
              <a:rPr lang="en-US" sz="5400" b="1" dirty="0">
                <a:latin typeface="+mj-lt"/>
              </a:rPr>
              <a:t>E-COMMERCE SALES</a:t>
            </a:r>
          </a:p>
          <a:p>
            <a:pPr algn="l"/>
            <a:r>
              <a:rPr lang="en-US" sz="4000" b="1" dirty="0">
                <a:latin typeface="+mj-lt"/>
              </a:rPr>
              <a:t>              15-AD-HOD</a:t>
            </a:r>
          </a:p>
          <a:p>
            <a:pPr algn="l"/>
            <a:r>
              <a:rPr lang="en-US" sz="4000" b="1" dirty="0">
                <a:latin typeface="+mj-lt"/>
              </a:rPr>
              <a:t>             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INISGHTS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C7697-81BE-49E0-A6FD-F1ACD09BDB43}"/>
              </a:ext>
            </a:extLst>
          </p:cNvPr>
          <p:cNvSpPr/>
          <p:nvPr/>
        </p:nvSpPr>
        <p:spPr>
          <a:xfrm>
            <a:off x="8623495" y="4668763"/>
            <a:ext cx="3066757" cy="7174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6F50E-E002-4E7D-84D3-3367872157B7}"/>
              </a:ext>
            </a:extLst>
          </p:cNvPr>
          <p:cNvSpPr/>
          <p:nvPr/>
        </p:nvSpPr>
        <p:spPr>
          <a:xfrm>
            <a:off x="4360985" y="787792"/>
            <a:ext cx="2729132" cy="127735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1156AA7C-3D45-4EBC-86ED-83F8786BD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2473" y="568858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7442F0-B7C9-4952-9536-37C74B488BCA}"/>
              </a:ext>
            </a:extLst>
          </p:cNvPr>
          <p:cNvSpPr/>
          <p:nvPr/>
        </p:nvSpPr>
        <p:spPr>
          <a:xfrm>
            <a:off x="330590" y="529651"/>
            <a:ext cx="1990579" cy="5957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75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DB9DB-ACFF-4CDD-9858-16678D0D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EBA1D-6A1B-466F-B0CE-0AD02106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5" y="1199861"/>
            <a:ext cx="5649113" cy="2038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5FF499-DFF6-4CEC-BCEA-FB164D8B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2703"/>
            <a:ext cx="5820975" cy="21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5CCF1-CC00-48CA-BE86-DDCF284C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56" y="3302687"/>
            <a:ext cx="3267531" cy="341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BDD4D-A50D-4217-974F-13B220DB3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98" y="3673337"/>
            <a:ext cx="4292077" cy="3036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A2EF9-15DD-4A27-896D-11A112B60291}"/>
              </a:ext>
            </a:extLst>
          </p:cNvPr>
          <p:cNvSpPr/>
          <p:nvPr/>
        </p:nvSpPr>
        <p:spPr>
          <a:xfrm>
            <a:off x="275025" y="140677"/>
            <a:ext cx="881270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rgbClr val="60370F"/>
                </a:solidFill>
              </a:rPr>
              <a:t>7. Average order value (AOV) per month and per customer.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87551-4450-4326-A498-5F874E58E823}"/>
              </a:ext>
            </a:extLst>
          </p:cNvPr>
          <p:cNvSpPr/>
          <p:nvPr/>
        </p:nvSpPr>
        <p:spPr>
          <a:xfrm>
            <a:off x="290204" y="3673337"/>
            <a:ext cx="1806993" cy="659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8C531F-127E-4BFB-8C26-ED20EF7332C2}"/>
              </a:ext>
            </a:extLst>
          </p:cNvPr>
          <p:cNvSpPr/>
          <p:nvPr/>
        </p:nvSpPr>
        <p:spPr>
          <a:xfrm>
            <a:off x="5763266" y="4071087"/>
            <a:ext cx="1806993" cy="659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4661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17792-4136-4DD1-8336-083D5619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23AC-34C1-470D-B302-B58351D7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8" y="1638050"/>
            <a:ext cx="8021169" cy="179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F4F90-9E7C-45BA-AA7D-505C2ED3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01" y="4825218"/>
            <a:ext cx="4761465" cy="1511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D7852-0CDD-442A-9263-84B2508F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04" y="3604106"/>
            <a:ext cx="5612895" cy="3063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B738A-CCBA-4676-8BFD-7BB102A0ED88}"/>
              </a:ext>
            </a:extLst>
          </p:cNvPr>
          <p:cNvSpPr/>
          <p:nvPr/>
        </p:nvSpPr>
        <p:spPr>
          <a:xfrm>
            <a:off x="481698" y="154745"/>
            <a:ext cx="10744562" cy="1154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>
                <a:solidFill>
                  <a:srgbClr val="60370F"/>
                </a:solidFill>
              </a:rPr>
              <a:t>8. Order status distribution - Delivered vs Cancelled vs Returned.</a:t>
            </a:r>
            <a:endParaRPr lang="en-US" sz="2400" b="1" dirty="0">
              <a:solidFill>
                <a:srgbClr val="60370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238EE-622F-438F-954D-FEE8E503CC40}"/>
              </a:ext>
            </a:extLst>
          </p:cNvPr>
          <p:cNvSpPr/>
          <p:nvPr/>
        </p:nvSpPr>
        <p:spPr>
          <a:xfrm>
            <a:off x="8350673" y="3757309"/>
            <a:ext cx="233597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063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3A0B9-FD64-451D-A57C-183D90BA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ECBEF-7C3C-46EB-B445-175604D3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8" y="1063049"/>
            <a:ext cx="7906853" cy="335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0898D-4DCC-4632-9D03-057D6C78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3" y="5220346"/>
            <a:ext cx="6087325" cy="1448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7C9E4-C246-4813-B2EE-8A1B02906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151" y="4039081"/>
            <a:ext cx="4058216" cy="26292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82409-349C-456B-948E-611C64458D01}"/>
              </a:ext>
            </a:extLst>
          </p:cNvPr>
          <p:cNvSpPr/>
          <p:nvPr/>
        </p:nvSpPr>
        <p:spPr>
          <a:xfrm>
            <a:off x="0" y="189652"/>
            <a:ext cx="11671902" cy="661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60370F"/>
                </a:solidFill>
              </a:rPr>
              <a:t>9. Payment success rate Which method (UPI, Credit Card, etc.) is most reliable?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39DC9-5D6F-413E-8AF3-6D93DBE15D1F}"/>
              </a:ext>
            </a:extLst>
          </p:cNvPr>
          <p:cNvSpPr/>
          <p:nvPr/>
        </p:nvSpPr>
        <p:spPr>
          <a:xfrm>
            <a:off x="618978" y="4628271"/>
            <a:ext cx="2475914" cy="592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6506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878EF-F44D-400E-8757-0F6969D6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3FFAC-D3F5-451B-8F02-3EDB7F5D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4" y="1659988"/>
            <a:ext cx="5646226" cy="2841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88874B-CBF8-4C8F-8595-C3C2AAD9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283" y="2253574"/>
            <a:ext cx="3573291" cy="4130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BA152A-2DCB-405D-ABE1-845597853442}"/>
              </a:ext>
            </a:extLst>
          </p:cNvPr>
          <p:cNvSpPr/>
          <p:nvPr/>
        </p:nvSpPr>
        <p:spPr>
          <a:xfrm>
            <a:off x="323165" y="196948"/>
            <a:ext cx="10312011" cy="928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10. Shipment efficiency - Avg. delivery time by city/product category</a:t>
            </a:r>
            <a:r>
              <a:rPr lang="en-US" b="1" dirty="0">
                <a:solidFill>
                  <a:srgbClr val="60370F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3DC0-1063-44D8-9992-F14771223B2C}"/>
              </a:ext>
            </a:extLst>
          </p:cNvPr>
          <p:cNvSpPr/>
          <p:nvPr/>
        </p:nvSpPr>
        <p:spPr>
          <a:xfrm>
            <a:off x="7976283" y="1353241"/>
            <a:ext cx="2658893" cy="672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0907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4BA52-A153-494E-8F54-17715EEE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B1592-BC77-417B-AB6B-7F4D065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136102"/>
            <a:ext cx="5992061" cy="3181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E0914-081A-4841-8B3E-191E37F8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4" y="2386743"/>
            <a:ext cx="4745384" cy="2747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932F5A-AEEF-42E5-A039-BEAC401E4988}"/>
              </a:ext>
            </a:extLst>
          </p:cNvPr>
          <p:cNvSpPr/>
          <p:nvPr/>
        </p:nvSpPr>
        <p:spPr>
          <a:xfrm>
            <a:off x="0" y="140677"/>
            <a:ext cx="12192000" cy="900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60370F"/>
                </a:solidFill>
              </a:rPr>
              <a:t>11. Return/refund analysis Which products/categories have the highest return rate?</a:t>
            </a:r>
            <a:endParaRPr lang="en-US" sz="2400" b="1" dirty="0">
              <a:solidFill>
                <a:srgbClr val="60370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7E0F08-DD42-46B0-827A-EB7C84952200}"/>
              </a:ext>
            </a:extLst>
          </p:cNvPr>
          <p:cNvSpPr/>
          <p:nvPr/>
        </p:nvSpPr>
        <p:spPr>
          <a:xfrm>
            <a:off x="7287065" y="1545450"/>
            <a:ext cx="2996418" cy="635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92B4E-81EE-483F-87D2-D89895464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05" y="4384853"/>
            <a:ext cx="547764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F762A2-8A09-4670-8EF3-87E73480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CE42E-2A03-4676-9185-05A8C0D6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1" y="1505906"/>
            <a:ext cx="6801799" cy="402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B9BBA0-7FC2-4173-88DD-D03D56BC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889" y="2174152"/>
            <a:ext cx="3574808" cy="4486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570B7-AF45-4042-813E-CABDEF3C5B46}"/>
              </a:ext>
            </a:extLst>
          </p:cNvPr>
          <p:cNvSpPr/>
          <p:nvPr/>
        </p:nvSpPr>
        <p:spPr>
          <a:xfrm>
            <a:off x="191051" y="196947"/>
            <a:ext cx="11330389" cy="956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12. Customer churn analysis - Customers active last year but inactive this year.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9821A-9512-4492-BD8B-6F2F0E76B518}"/>
              </a:ext>
            </a:extLst>
          </p:cNvPr>
          <p:cNvSpPr/>
          <p:nvPr/>
        </p:nvSpPr>
        <p:spPr>
          <a:xfrm>
            <a:off x="7920111" y="1505906"/>
            <a:ext cx="2518117" cy="668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9883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E79B-3D43-4B05-9735-97529843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B75D1-6EC7-4AEA-9478-A954BE1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4" y="1071427"/>
            <a:ext cx="7049830" cy="2803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0A0FE-C5F3-4149-BD4C-B53E070F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299" y="2493318"/>
            <a:ext cx="2562583" cy="2257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1936EC-85A7-4AE7-97BF-AA816DED4921}"/>
              </a:ext>
            </a:extLst>
          </p:cNvPr>
          <p:cNvSpPr/>
          <p:nvPr/>
        </p:nvSpPr>
        <p:spPr>
          <a:xfrm>
            <a:off x="307573" y="227365"/>
            <a:ext cx="10058400" cy="84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60370F"/>
                </a:solidFill>
              </a:rPr>
              <a:t>13. Top product per category - Highest selling item in each category.</a:t>
            </a:r>
            <a:endParaRPr lang="en-US" sz="2400" b="1" dirty="0">
              <a:solidFill>
                <a:srgbClr val="60370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4251E-CA24-4541-8C09-98E4A70F3375}"/>
              </a:ext>
            </a:extLst>
          </p:cNvPr>
          <p:cNvSpPr/>
          <p:nvPr/>
        </p:nvSpPr>
        <p:spPr>
          <a:xfrm>
            <a:off x="8890782" y="1744394"/>
            <a:ext cx="1786596" cy="506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7CE9-5AA2-42A4-B20C-DCA9808C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96" y="3967435"/>
            <a:ext cx="5430008" cy="2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C36ED-FE11-43A7-A626-51845E9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2D92F-9413-4C25-92B7-8ADB3DF8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58" y="1987722"/>
            <a:ext cx="3381847" cy="4715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EB7414-20C6-42A3-8BF1-FDCC9FAA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3" y="1301534"/>
            <a:ext cx="5382376" cy="34390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B39938-A264-4592-BDD3-C2B8612371A5}"/>
              </a:ext>
            </a:extLst>
          </p:cNvPr>
          <p:cNvSpPr/>
          <p:nvPr/>
        </p:nvSpPr>
        <p:spPr>
          <a:xfrm>
            <a:off x="267717" y="154745"/>
            <a:ext cx="9298314" cy="91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60370F"/>
                </a:solidFill>
              </a:rPr>
              <a:t>14. Revenue share of top 20% customers (Pareto 80-20 rule).</a:t>
            </a:r>
            <a:endParaRPr lang="en-US" sz="2400" b="1" dirty="0">
              <a:solidFill>
                <a:srgbClr val="60370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2EB46-EAB9-455E-8F4D-7E8684913B6C}"/>
              </a:ext>
            </a:extLst>
          </p:cNvPr>
          <p:cNvSpPr/>
          <p:nvPr/>
        </p:nvSpPr>
        <p:spPr>
          <a:xfrm>
            <a:off x="7962314" y="1301534"/>
            <a:ext cx="2391508" cy="583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418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9C35D-73D3-4B5C-AA32-D7DD7851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4286D-C0C6-4476-9805-EE7E5C89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755366"/>
            <a:ext cx="5868219" cy="2362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3136E-D140-4781-8CFD-64374191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19" y="1894936"/>
            <a:ext cx="5240569" cy="4867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E58607-8D1A-4E26-B744-2A27570A522F}"/>
              </a:ext>
            </a:extLst>
          </p:cNvPr>
          <p:cNvSpPr/>
          <p:nvPr/>
        </p:nvSpPr>
        <p:spPr>
          <a:xfrm>
            <a:off x="-323315" y="165450"/>
            <a:ext cx="11549575" cy="86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60370F"/>
                </a:solidFill>
              </a:rPr>
              <a:t>15. Fraud detection → Orders marked Delivered but with Failed payment.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0B5CE-8191-4E11-AE17-32AAABA07DBD}"/>
              </a:ext>
            </a:extLst>
          </p:cNvPr>
          <p:cNvSpPr/>
          <p:nvPr/>
        </p:nvSpPr>
        <p:spPr>
          <a:xfrm>
            <a:off x="6889475" y="1322363"/>
            <a:ext cx="2208628" cy="572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50888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3BB91-86F8-42BE-B97A-92F6F086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1E443-0E45-48DF-944D-02910979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94"/>
            <a:ext cx="12192000" cy="59244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0F641D-11E9-4097-9AD5-A89FE163A179}"/>
              </a:ext>
            </a:extLst>
          </p:cNvPr>
          <p:cNvSpPr/>
          <p:nvPr/>
        </p:nvSpPr>
        <p:spPr>
          <a:xfrm>
            <a:off x="4248443" y="119575"/>
            <a:ext cx="3967089" cy="694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60370F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09657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18BD0-C1E1-4AF8-923F-46E77348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86EE2-2D9C-4318-A62B-50C0993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62" y="1297744"/>
            <a:ext cx="8018584" cy="5419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66F682-6EC0-49C0-8566-E03F8E76DAC3}"/>
              </a:ext>
            </a:extLst>
          </p:cNvPr>
          <p:cNvSpPr/>
          <p:nvPr/>
        </p:nvSpPr>
        <p:spPr>
          <a:xfrm>
            <a:off x="9003323" y="2940148"/>
            <a:ext cx="2827606" cy="13082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4A44D-AA3E-4390-B24D-E24D5422B7B6}"/>
              </a:ext>
            </a:extLst>
          </p:cNvPr>
          <p:cNvSpPr/>
          <p:nvPr/>
        </p:nvSpPr>
        <p:spPr>
          <a:xfrm>
            <a:off x="9003323" y="2293034"/>
            <a:ext cx="2827606" cy="534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tools Used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69473-293F-4B05-AAFE-30CB229BEE4B}"/>
              </a:ext>
            </a:extLst>
          </p:cNvPr>
          <p:cNvSpPr/>
          <p:nvPr/>
        </p:nvSpPr>
        <p:spPr>
          <a:xfrm>
            <a:off x="3334043" y="140677"/>
            <a:ext cx="2391508" cy="900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Input 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08340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CB75A-21A0-423B-8A35-6ED33305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1CEE4-CF7A-4554-8480-55372A97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44B0-EE07-497A-9D0F-214C28F8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21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0AF34-74AA-4761-B316-1661CF9D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02DB3-AA66-4BEE-A6FE-FFC18216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800DB3-ABDD-491E-9B36-7B0D314CEA2F}"/>
              </a:ext>
            </a:extLst>
          </p:cNvPr>
          <p:cNvSpPr/>
          <p:nvPr/>
        </p:nvSpPr>
        <p:spPr>
          <a:xfrm>
            <a:off x="-2799471" y="819874"/>
            <a:ext cx="12487421" cy="5338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60370F"/>
              </a:solidFill>
            </a:endParaRPr>
          </a:p>
          <a:p>
            <a:pPr algn="ctr"/>
            <a:endParaRPr lang="en-US" dirty="0">
              <a:solidFill>
                <a:srgbClr val="60370F"/>
              </a:solidFill>
            </a:endParaRPr>
          </a:p>
          <a:p>
            <a:pPr algn="ctr"/>
            <a:r>
              <a:rPr lang="en-US" dirty="0">
                <a:solidFill>
                  <a:srgbClr val="60370F"/>
                </a:solidFill>
              </a:rPr>
              <a:t>                                      </a:t>
            </a:r>
            <a:r>
              <a:rPr lang="en-US" b="1" dirty="0">
                <a:solidFill>
                  <a:srgbClr val="60370F"/>
                </a:solidFill>
              </a:rPr>
              <a:t>1. Monthly revenue trend → How much sales per month (last 12-24 months).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2. Top 10 best-selling products by revenue and units.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3. Category performance - Which category contributes the most revenue?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4. Top 10 customers by lifetime purchase value.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5. Customer retention % of repeat customers vs one-time buyers.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6. City-wise sales - Which cities generate maximum revenue?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7. Average order value (AOV) per month and per customer.</a:t>
            </a:r>
          </a:p>
          <a:p>
            <a:r>
              <a:rPr lang="en-US" b="1" dirty="0">
                <a:solidFill>
                  <a:srgbClr val="60370F"/>
                </a:solidFill>
              </a:rPr>
              <a:t>                                                   8. Order status distribution - Delivered vs Cancelled vs Returned.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                    9. Payment success rate Which method (UPI, Credit Card, etc.) is most reliable?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  10. Shipment efficiency - Avg. delivery time by city/product category.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                         11. Return/refund analysis Which products/categories have the highest return rate?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               12. Customer churn analysis - Customers active last year but inactive this year.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13. Top product per category - Highest selling item in each category.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14. Revenue share of top 20% customers (Pareto 80-20 rule).</a:t>
            </a:r>
          </a:p>
          <a:p>
            <a:pPr algn="ctr"/>
            <a:r>
              <a:rPr lang="en-US" b="1" dirty="0">
                <a:solidFill>
                  <a:srgbClr val="60370F"/>
                </a:solidFill>
              </a:rPr>
              <a:t>                            15. Fraud detection → Orders marked Delivered but with Failed payment.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76E7A-5240-4A39-9E9A-614EFA8A5C32}"/>
              </a:ext>
            </a:extLst>
          </p:cNvPr>
          <p:cNvSpPr/>
          <p:nvPr/>
        </p:nvSpPr>
        <p:spPr>
          <a:xfrm>
            <a:off x="1209822" y="0"/>
            <a:ext cx="8764172" cy="140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15-Business Requires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649DA5-D113-4766-9068-0DB0351A676B}"/>
              </a:ext>
            </a:extLst>
          </p:cNvPr>
          <p:cNvSpPr/>
          <p:nvPr/>
        </p:nvSpPr>
        <p:spPr>
          <a:xfrm>
            <a:off x="9298745" y="2912012"/>
            <a:ext cx="2729132" cy="12942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2BD55-AD0A-471C-B497-DADC7BAD39A2}"/>
              </a:ext>
            </a:extLst>
          </p:cNvPr>
          <p:cNvSpPr/>
          <p:nvPr/>
        </p:nvSpPr>
        <p:spPr>
          <a:xfrm>
            <a:off x="9397218" y="2134342"/>
            <a:ext cx="2532185" cy="67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0301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46A097-E163-46E8-9CD4-38BC15F9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8" y="1528368"/>
            <a:ext cx="7059572" cy="2937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ED7A0A-59C6-4E54-BE54-F0A26C1A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07" y="2175481"/>
            <a:ext cx="4541335" cy="2937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FB4FD4-E0BE-4880-9488-4D969381D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58" y="4558699"/>
            <a:ext cx="7059572" cy="21999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C2ED7C-97A6-496B-8A4B-30DFC3EADDA8}"/>
              </a:ext>
            </a:extLst>
          </p:cNvPr>
          <p:cNvSpPr/>
          <p:nvPr/>
        </p:nvSpPr>
        <p:spPr>
          <a:xfrm>
            <a:off x="295421" y="99392"/>
            <a:ext cx="9608233" cy="74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60370F"/>
                </a:solidFill>
              </a:rPr>
              <a:t>1. Monthly revenue trend → How much sales per month (last 12-24 months).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48221-744E-471E-BBE6-CEA943A039EA}"/>
              </a:ext>
            </a:extLst>
          </p:cNvPr>
          <p:cNvSpPr/>
          <p:nvPr/>
        </p:nvSpPr>
        <p:spPr>
          <a:xfrm>
            <a:off x="7920111" y="1528368"/>
            <a:ext cx="1617784" cy="525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  <a:endParaRPr lang="en-US" sz="2400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E0D240-FFCE-4EE9-87B5-65B304CAB6D3}"/>
              </a:ext>
            </a:extLst>
          </p:cNvPr>
          <p:cNvSpPr/>
          <p:nvPr/>
        </p:nvSpPr>
        <p:spPr>
          <a:xfrm>
            <a:off x="11113477" y="6105378"/>
            <a:ext cx="211015" cy="140677"/>
          </a:xfrm>
          <a:prstGeom prst="righ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ACEA0-24A1-409D-8561-4440A2F3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1FA2D-83B5-4BAA-A32D-62C46D02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1266566"/>
            <a:ext cx="7169426" cy="2960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B1A03-83DE-41BD-8B2D-8B951C2F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142" y="1885734"/>
            <a:ext cx="3486149" cy="308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F6AA7-36B2-456B-9FF6-C2A9A1B32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" y="4353097"/>
            <a:ext cx="7169425" cy="24386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FEE6C-3A92-4CD4-8B92-BBC23BFC0983}"/>
              </a:ext>
            </a:extLst>
          </p:cNvPr>
          <p:cNvSpPr/>
          <p:nvPr/>
        </p:nvSpPr>
        <p:spPr>
          <a:xfrm>
            <a:off x="371061" y="196948"/>
            <a:ext cx="8083622" cy="74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rgbClr val="60370F"/>
                </a:solidFill>
              </a:rPr>
              <a:t>2. Top 10 best-selling products by revenue and units.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3AF8D-BD6A-4A69-B5EF-16C1019440C1}"/>
              </a:ext>
            </a:extLst>
          </p:cNvPr>
          <p:cNvSpPr/>
          <p:nvPr/>
        </p:nvSpPr>
        <p:spPr>
          <a:xfrm>
            <a:off x="8342142" y="1266566"/>
            <a:ext cx="2208627" cy="49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1320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BE064-C668-41F2-91EF-639B9B8B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217C5-82D1-4C09-B481-4B68EBEE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77" y="1849709"/>
            <a:ext cx="7025385" cy="394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AEC8C-04CA-41C1-9F84-AB2D4119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893" y="2698691"/>
            <a:ext cx="3245793" cy="1859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6EE4FF-464C-4696-B018-7AD70B37A9F1}"/>
              </a:ext>
            </a:extLst>
          </p:cNvPr>
          <p:cNvSpPr/>
          <p:nvPr/>
        </p:nvSpPr>
        <p:spPr>
          <a:xfrm>
            <a:off x="168811" y="562707"/>
            <a:ext cx="11240827" cy="1055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3. Category performance - Which category contributes the most revenue?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B667D2-4A4D-4D47-A2E8-4A594FB0A808}"/>
              </a:ext>
            </a:extLst>
          </p:cNvPr>
          <p:cNvSpPr/>
          <p:nvPr/>
        </p:nvSpPr>
        <p:spPr>
          <a:xfrm>
            <a:off x="8623495" y="1849709"/>
            <a:ext cx="2138290" cy="68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6120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0C3F8-7241-45B6-8223-EBAE1EDA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EA94C-997D-406D-B576-590B4C6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2" y="1486669"/>
            <a:ext cx="5461930" cy="3628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B1C75-1BCC-4230-B761-CB11B7E9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77" y="3645355"/>
            <a:ext cx="4229686" cy="3156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BDB7D-B560-4BA3-9822-0FA39A13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34" y="666364"/>
            <a:ext cx="4001058" cy="2762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3E833C-2900-4D9F-8905-5B59949826AA}"/>
              </a:ext>
            </a:extLst>
          </p:cNvPr>
          <p:cNvSpPr/>
          <p:nvPr/>
        </p:nvSpPr>
        <p:spPr>
          <a:xfrm>
            <a:off x="276347" y="166819"/>
            <a:ext cx="7663830" cy="829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rgbClr val="60370F"/>
                </a:solidFill>
              </a:rPr>
              <a:t>4. Top 10 customers by lifetime purchase value.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0CE97-EEBF-47B0-ADB3-A5DB8A64CB29}"/>
              </a:ext>
            </a:extLst>
          </p:cNvPr>
          <p:cNvSpPr/>
          <p:nvPr/>
        </p:nvSpPr>
        <p:spPr>
          <a:xfrm>
            <a:off x="6096000" y="2672862"/>
            <a:ext cx="1844177" cy="647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595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C5E8F-B910-4904-A90C-0C90D80D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1B3AD-1EB0-442B-B3C7-9DE3B728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" y="1303113"/>
            <a:ext cx="8040222" cy="4251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17189-A251-48D4-AC8C-2C5E76CE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399" y="2095806"/>
            <a:ext cx="3581053" cy="1522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FCF90-F555-4347-AB28-36AB3B64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129" y="3896751"/>
            <a:ext cx="3229003" cy="2824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07F96E-BB92-4305-A33A-343D40EA9759}"/>
              </a:ext>
            </a:extLst>
          </p:cNvPr>
          <p:cNvSpPr/>
          <p:nvPr/>
        </p:nvSpPr>
        <p:spPr>
          <a:xfrm>
            <a:off x="134549" y="136411"/>
            <a:ext cx="11738584" cy="904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rgbClr val="60370F"/>
                </a:solidFill>
              </a:rPr>
              <a:t>5. Customer retention % of repeat customers vs one-time buyers.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E6038D-7C70-4109-BC14-0CBAC3B4DBA7}"/>
              </a:ext>
            </a:extLst>
          </p:cNvPr>
          <p:cNvSpPr/>
          <p:nvPr/>
        </p:nvSpPr>
        <p:spPr>
          <a:xfrm>
            <a:off x="8876714" y="1303113"/>
            <a:ext cx="2532924" cy="514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23879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31533-E2A7-43AE-B699-CEDA148F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6289D-434E-4ED9-8F51-41E5F82B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968560"/>
            <a:ext cx="5468113" cy="2848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34223-DFCB-4623-A6CA-44818887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88" y="3969459"/>
            <a:ext cx="2257740" cy="287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AE2F5-4F0C-44D7-89A4-4C2B51ED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232" y="1173430"/>
            <a:ext cx="4468837" cy="2438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6A2FA2-BD8C-4B09-9E94-C02B60565585}"/>
              </a:ext>
            </a:extLst>
          </p:cNvPr>
          <p:cNvSpPr/>
          <p:nvPr/>
        </p:nvSpPr>
        <p:spPr>
          <a:xfrm>
            <a:off x="154745" y="0"/>
            <a:ext cx="10072467" cy="968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rgbClr val="60370F"/>
                </a:solidFill>
              </a:rPr>
              <a:t>6. City-wise sales - Which cities generate maximum revenue?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C5770-08D8-4B8E-8C87-F64991D39E87}"/>
              </a:ext>
            </a:extLst>
          </p:cNvPr>
          <p:cNvSpPr/>
          <p:nvPr/>
        </p:nvSpPr>
        <p:spPr>
          <a:xfrm>
            <a:off x="2236248" y="4093697"/>
            <a:ext cx="2257740" cy="691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60370F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6879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D81ADB-A44A-4FB2-B0CC-58F0879A8535}">
  <ds:schemaRefs>
    <ds:schemaRef ds:uri="71af3243-3dd4-4a8d-8c0d-dd76da1f02a5"/>
    <ds:schemaRef ds:uri="http://schemas.microsoft.com/office/infopath/2007/PartnerControls"/>
    <ds:schemaRef ds:uri="http://purl.org/dc/terms/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0</TotalTime>
  <Words>481</Words>
  <Application>Microsoft Office PowerPoint</Application>
  <PresentationFormat>Widescreen</PresentationFormat>
  <Paragraphs>78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Adobe Garamond Pro</vt:lpstr>
      <vt:lpstr>Arial</vt:lpstr>
      <vt:lpstr>Calibri</vt:lpstr>
      <vt:lpstr>Segoe UI</vt:lpstr>
      <vt:lpstr>Office Theme</vt:lpstr>
      <vt:lpstr>Presented by  Upputholla Sreenu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2025-09-29T10:33:03Z</dcterms:created>
  <dcterms:modified xsi:type="dcterms:W3CDTF">2025-10-17T05:16:02Z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